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7" r:id="rId9"/>
    <p:sldId id="268" r:id="rId10"/>
    <p:sldId id="270" r:id="rId11"/>
    <p:sldId id="269" r:id="rId12"/>
    <p:sldId id="271" r:id="rId13"/>
    <p:sldId id="272" r:id="rId14"/>
    <p:sldId id="263" r:id="rId15"/>
    <p:sldId id="264" r:id="rId16"/>
    <p:sldId id="265" r:id="rId17"/>
    <p:sldId id="266" r:id="rId1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22" autoAdjust="0"/>
  </p:normalViewPr>
  <p:slideViewPr>
    <p:cSldViewPr>
      <p:cViewPr varScale="1">
        <p:scale>
          <a:sx n="62" d="100"/>
          <a:sy n="62" d="100"/>
        </p:scale>
        <p:origin x="4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0930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00325" y="2783700"/>
            <a:ext cx="13687350" cy="193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Baywatch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52625" y="4622175"/>
            <a:ext cx="1078275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CtrlAltDefeat</a:t>
            </a:r>
            <a:endParaRPr lang="en-US" sz="12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0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849600" y="6210300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5200" t="-74406" r="-99400" b="-591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639800" y="-19050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5"/>
            <a:stretch>
              <a:fillRect r="-142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7EBA372F-0060-4BD4-8921-AE1B08FB36F7}"/>
              </a:ext>
            </a:extLst>
          </p:cNvPr>
          <p:cNvSpPr/>
          <p:nvPr/>
        </p:nvSpPr>
        <p:spPr>
          <a:xfrm rot="10800000">
            <a:off x="609600" y="346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614" b="-76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8560D1-6030-7986-E730-1AD60E7CB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5958" y="1570722"/>
            <a:ext cx="14396083" cy="71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10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0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773676" y="5735355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5200" t="-74406" r="-99400" b="-591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507030" y="-26670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5"/>
            <a:stretch>
              <a:fillRect r="-142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7EBA372F-0060-4BD4-8921-AE1B08FB36F7}"/>
              </a:ext>
            </a:extLst>
          </p:cNvPr>
          <p:cNvSpPr/>
          <p:nvPr/>
        </p:nvSpPr>
        <p:spPr>
          <a:xfrm rot="10800000">
            <a:off x="609600" y="346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614" b="-76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833833-6854-6F0B-BE88-CFF0B7EA39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9517" y="3104865"/>
            <a:ext cx="5287113" cy="40772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747BD9-DC2A-C5D8-F80E-7249AACB42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7876" y="2647417"/>
            <a:ext cx="5607639" cy="499216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636F94-057D-EC1A-10A0-BC64F594C9ED}"/>
              </a:ext>
            </a:extLst>
          </p:cNvPr>
          <p:cNvCxnSpPr/>
          <p:nvPr/>
        </p:nvCxnSpPr>
        <p:spPr>
          <a:xfrm>
            <a:off x="8153400" y="5219700"/>
            <a:ext cx="2057400" cy="0"/>
          </a:xfrm>
          <a:prstGeom prst="straightConnector1">
            <a:avLst/>
          </a:prstGeom>
          <a:ln w="12382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902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746428" y="5051412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12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</a:t>
            </a:r>
            <a:r>
              <a:rPr lang="en-US" sz="12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4"/>
            <a:stretch>
              <a:fillRect l="-1347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4"/>
            <a:stretch>
              <a:fillRect r="-142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3692981E-270B-770F-54CA-21F64170DAB6}"/>
              </a:ext>
            </a:extLst>
          </p:cNvPr>
          <p:cNvSpPr/>
          <p:nvPr/>
        </p:nvSpPr>
        <p:spPr>
          <a:xfrm rot="10800000">
            <a:off x="13129065" y="0"/>
            <a:ext cx="4153549" cy="3604647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613" b="-76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E3F07B4E-B184-8AEE-B752-7F2A418C044B}"/>
              </a:ext>
            </a:extLst>
          </p:cNvPr>
          <p:cNvSpPr/>
          <p:nvPr/>
        </p:nvSpPr>
        <p:spPr>
          <a:xfrm>
            <a:off x="-2" y="6068699"/>
            <a:ext cx="4100846" cy="4100797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178328" y="647700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bg-BG" sz="12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за напред?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4"/>
            <a:stretch>
              <a:fillRect l="-1347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4"/>
            <a:stretch>
              <a:fillRect r="-142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1F69C63-BCBF-C1EE-7670-5BFF2CBC1821}"/>
              </a:ext>
            </a:extLst>
          </p:cNvPr>
          <p:cNvSpPr txBox="1"/>
          <p:nvPr/>
        </p:nvSpPr>
        <p:spPr>
          <a:xfrm>
            <a:off x="991393" y="2128487"/>
            <a:ext cx="16535400" cy="6624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39" lvl="1">
              <a:lnSpc>
                <a:spcPts val="7279"/>
              </a:lnSpc>
              <a:spcAft>
                <a:spcPts val="1200"/>
              </a:spcAft>
            </a:pP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Мислили сме и какво ще се случи с 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Baywatch </a:t>
            </a: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след като приключи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HackTues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</a:t>
            </a: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247139" lvl="1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Класация по точки</a:t>
            </a:r>
          </a:p>
          <a:p>
            <a:pPr marL="1247139" lvl="1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По-обстоен контрол върху данните</a:t>
            </a:r>
          </a:p>
          <a:p>
            <a:pPr marL="1247139" lvl="1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Интеграция с </a:t>
            </a:r>
            <a:r>
              <a:rPr lang="bg-BG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блокчейн</a:t>
            </a:r>
            <a:endParaRPr lang="bg-BG" sz="5199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47139" lvl="1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bg-BG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Тоукън</a:t>
            </a: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вместо точки</a:t>
            </a:r>
          </a:p>
          <a:p>
            <a:pPr marL="1247139" lvl="1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Rewards</a:t>
            </a: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за потребителите</a:t>
            </a:r>
            <a:endParaRPr lang="en-US" sz="5199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640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3818776">
            <a:off x="-6018209" y="-1811477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783954" y="2628900"/>
            <a:ext cx="12194234" cy="4598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Крум – 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backend, minor frontend</a:t>
            </a: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Серафим – 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Боби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frontend</a:t>
            </a: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Виктор – презентация, 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Ники – презентация, 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creative</a:t>
            </a: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AFA3B5F2-AD9C-8E2D-1486-A783B476D03A}"/>
              </a:ext>
            </a:extLst>
          </p:cNvPr>
          <p:cNvSpPr/>
          <p:nvPr/>
        </p:nvSpPr>
        <p:spPr>
          <a:xfrm>
            <a:off x="2811663" y="2865041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614" b="-761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40233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22284" y="775623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Вашето</a:t>
            </a:r>
            <a:r>
              <a:rPr lang="en-US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преживяване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49" t="-1139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55" b="-2140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1920186" y="2285780"/>
            <a:ext cx="13557439" cy="71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Една от любимите ни части – работата в екип, изпълнена със забава, смях и щуротии.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Цецо – най-якия ментор, консултираме се за всичко и научаваме много.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да си разпределяме времето удачно, как се работи в екип, различни технологии, работа под стрес.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B43D1604-43C4-530F-1893-995563209425}"/>
              </a:ext>
            </a:extLst>
          </p:cNvPr>
          <p:cNvSpPr/>
          <p:nvPr/>
        </p:nvSpPr>
        <p:spPr>
          <a:xfrm>
            <a:off x="654335" y="7171179"/>
            <a:ext cx="2531696" cy="2509446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Благодаря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вниманието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291625" y="879246"/>
            <a:ext cx="1370475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Сълита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използване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158900" y="2538106"/>
            <a:ext cx="2531696" cy="2509446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93500" y="5498050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632" t="-67068" r="-83434" b="-511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824850" y="6319944"/>
            <a:ext cx="3043952" cy="3017200"/>
          </a:xfrm>
          <a:custGeom>
            <a:avLst/>
            <a:gdLst/>
            <a:ahLst/>
            <a:cxnLst/>
            <a:rect l="l" t="t" r="r" b="b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947850" y="6005840"/>
            <a:ext cx="3331348" cy="3331308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79200" y="5964826"/>
            <a:ext cx="3443650" cy="3413354"/>
          </a:xfrm>
          <a:custGeom>
            <a:avLst/>
            <a:gdLst/>
            <a:ahLst/>
            <a:cxnLst/>
            <a:rect l="l" t="t" r="r" b="b"/>
            <a:pathLst>
              <a:path w="3443650" h="3413354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575250" y="5711106"/>
            <a:ext cx="3955548" cy="3920782"/>
          </a:xfrm>
          <a:custGeom>
            <a:avLst/>
            <a:gdLst/>
            <a:ahLst/>
            <a:cxnLst/>
            <a:rect l="l" t="t" r="r" b="b"/>
            <a:pathLst>
              <a:path w="3955548" h="3920782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690604" y="2493572"/>
            <a:ext cx="3215350" cy="2790400"/>
          </a:xfrm>
          <a:custGeom>
            <a:avLst/>
            <a:gdLst/>
            <a:ahLst/>
            <a:cxnLst/>
            <a:rect l="l" t="t" r="r" b="b"/>
            <a:pathLst>
              <a:path w="3215350" h="279040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7614" b="-76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071294" y="228367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614" b="-76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8942546" y="2593522"/>
            <a:ext cx="2985072" cy="2590526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7615" b="-76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351198" y="2182100"/>
            <a:ext cx="3933122" cy="3413350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7613" b="-76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510600" y="1850796"/>
            <a:ext cx="3623290" cy="3591446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30189" y="11596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325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05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14600" y="852487"/>
            <a:ext cx="139065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настоящите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47800" y="3543300"/>
            <a:ext cx="14630399" cy="5927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33500" lvl="1" indent="-571500">
              <a:lnSpc>
                <a:spcPts val="6480"/>
              </a:lnSpc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През последните 20 години количеството пластмаса в океаните се е утроило, превръщайки се в смъртоносна заплаха за </a:t>
            </a:r>
            <a:r>
              <a:rPr lang="ru-RU" sz="32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морския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g-BG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живот</a:t>
            </a:r>
            <a:endParaRPr lang="ru-RU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33500" lvl="1" indent="-571500">
              <a:lnSpc>
                <a:spcPts val="6480"/>
              </a:lnSpc>
              <a:buFont typeface="Arial" panose="020B0604020202020204" pitchFamily="34" charset="0"/>
              <a:buChar char="•"/>
            </a:pPr>
            <a:r>
              <a:rPr lang="bg-BG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</a:t>
            </a:r>
            <a:r>
              <a:rPr lang="ru-RU" sz="32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ипсват</a:t>
            </a:r>
            <a:r>
              <a:rPr lang="ru-RU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ефикасни</a:t>
            </a:r>
            <a:r>
              <a:rPr lang="ru-RU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методи за сигнализиране и организиране на еко акции. Докато разчитаме главно на социалните мрежи, мобилизацията на достатъчно хора и ресурси остава бавен и тромав процес.</a:t>
            </a:r>
            <a:endParaRPr lang="bg-BG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" y="-828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868100" y="3963098"/>
            <a:ext cx="5271296" cy="5271204"/>
          </a:xfrm>
          <a:custGeom>
            <a:avLst/>
            <a:gdLst/>
            <a:ahLst/>
            <a:cxnLst/>
            <a:rect l="l" t="t" r="r" b="b"/>
            <a:pathLst>
              <a:path w="5271296" h="5271204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562600" y="730412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0" y="2705100"/>
            <a:ext cx="13335000" cy="5927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33500" lvl="1" indent="-571500">
              <a:lnSpc>
                <a:spcPts val="6480"/>
              </a:lnSpc>
              <a:buFont typeface="Arial" panose="020B0604020202020204" pitchFamily="34" charset="0"/>
              <a:buChar char="•"/>
            </a:pPr>
            <a:r>
              <a:rPr lang="bg-BG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Централизиране подаването на сигнали за екологични проблеми в крайбрежни, морски и речни среди – по модел тип „Всеки е репортер“</a:t>
            </a:r>
          </a:p>
          <a:p>
            <a:pPr marL="1333500" lvl="1" indent="-571500">
              <a:lnSpc>
                <a:spcPts val="6480"/>
              </a:lnSpc>
              <a:buFont typeface="Arial" panose="020B0604020202020204" pitchFamily="34" charset="0"/>
              <a:buChar char="•"/>
            </a:pPr>
            <a:r>
              <a:rPr lang="bg-BG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Улесняване на организирането и координирането на доброволчески акции със система за автоматично валидиране на събития.</a:t>
            </a:r>
          </a:p>
          <a:p>
            <a:pPr marL="1333500" lvl="1" indent="-571500">
              <a:lnSpc>
                <a:spcPts val="6480"/>
              </a:lnSpc>
              <a:buFont typeface="Arial" panose="020B0604020202020204" pitchFamily="34" charset="0"/>
              <a:buChar char="•"/>
            </a:pPr>
            <a:endParaRPr lang="bg-BG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3019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78663" y="1021073"/>
            <a:ext cx="16136383" cy="13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Вашето</a:t>
            </a:r>
            <a:r>
              <a:rPr lang="en-US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endParaRPr lang="en-US" sz="11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81654" y="173123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5661" y="2654132"/>
            <a:ext cx="17373600" cy="4978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0" lvl="1" algn="ctr">
              <a:lnSpc>
                <a:spcPts val="6480"/>
              </a:lnSpc>
            </a:pPr>
            <a:r>
              <a:rPr lang="ru-RU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Baywatch: Заедно за чисти брегове и води!</a:t>
            </a:r>
            <a:br>
              <a:rPr lang="ru-RU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4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19200" lvl="1" indent="-457200">
              <a:lnSpc>
                <a:spcPts val="6480"/>
              </a:lnSpc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Замърсено крайбрежие? Застрашени морски обитатели? Незаконен риболов? Увредена екосистема?</a:t>
            </a:r>
          </a:p>
          <a:p>
            <a:pPr marL="1219200" lvl="1" indent="-457200">
              <a:lnSpc>
                <a:spcPts val="6480"/>
              </a:lnSpc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платформата Baywatch можете лесно да подадете сигнал за проблеми в морски, крайбрежни и речни среди и да станете част от решението.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041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866751" y="626533"/>
            <a:ext cx="1208262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b="-1329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t="-1456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83986" y="2360414"/>
            <a:ext cx="17373600" cy="5927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0" lvl="1" algn="ctr">
              <a:lnSpc>
                <a:spcPts val="6480"/>
              </a:lnSpc>
            </a:pPr>
            <a:r>
              <a:rPr lang="ru-RU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Baywatch: Заедно за чисти брегове и води!</a:t>
            </a:r>
            <a:br>
              <a:rPr lang="ru-RU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4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19200" lvl="1" indent="-457200">
              <a:lnSpc>
                <a:spcPts val="6480"/>
              </a:lnSpc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Подайте сигнал: Споделете снимка, описание на проблема чрез</a:t>
            </a:r>
          </a:p>
          <a:p>
            <a:pPr marL="1219200" lvl="1" indent="-457200">
              <a:lnSpc>
                <a:spcPts val="6480"/>
              </a:lnSpc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Създайте и координирайте доброволческа акция. </a:t>
            </a:r>
          </a:p>
          <a:p>
            <a:pPr marL="1219200" lvl="1" indent="-457200">
              <a:lnSpc>
                <a:spcPts val="6480"/>
              </a:lnSpc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Автоматично валидирайте резултата и приключете успешно събитието.</a:t>
            </a:r>
          </a:p>
          <a:p>
            <a:pPr marL="762000" lvl="1" algn="ctr">
              <a:lnSpc>
                <a:spcPts val="6480"/>
              </a:lnSpc>
            </a:pPr>
            <a:br>
              <a:rPr lang="ru-RU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Станете Top Baywatcher и вдъхновявайте други!</a:t>
            </a:r>
            <a:endParaRPr lang="bg-BG" sz="3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>
            <a:blip r:embed="rId3"/>
            <a:stretch>
              <a:fillRect r="-142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3"/>
            <a:stretch>
              <a:fillRect l="-1347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C45F8E-B556-56C6-0CF2-B6027AF0FFBF}"/>
              </a:ext>
            </a:extLst>
          </p:cNvPr>
          <p:cNvSpPr/>
          <p:nvPr/>
        </p:nvSpPr>
        <p:spPr>
          <a:xfrm>
            <a:off x="31374" y="3467100"/>
            <a:ext cx="17373600" cy="4209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0" lvl="1" algn="ctr">
              <a:lnSpc>
                <a:spcPts val="6480"/>
              </a:lnSpc>
            </a:pPr>
            <a:r>
              <a:rPr lang="en-US" sz="5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stack </a:t>
            </a:r>
            <a:r>
              <a:rPr lang="en-US" sz="54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NextJs</a:t>
            </a:r>
            <a:r>
              <a:rPr lang="en-US" sz="5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app router</a:t>
            </a:r>
          </a:p>
          <a:p>
            <a:pPr marL="762000" lvl="1" algn="ctr">
              <a:lnSpc>
                <a:spcPts val="6480"/>
              </a:lnSpc>
            </a:pPr>
            <a:r>
              <a:rPr lang="en-US" sz="5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</a:p>
          <a:p>
            <a:pPr marL="762000" lvl="1" algn="ctr">
              <a:lnSpc>
                <a:spcPts val="6480"/>
              </a:lnSpc>
            </a:pPr>
            <a:r>
              <a:rPr lang="en-US" sz="54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TailwindCSS</a:t>
            </a:r>
            <a:endParaRPr lang="en-US" sz="5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0" lvl="1" algn="ctr">
              <a:lnSpc>
                <a:spcPts val="6480"/>
              </a:lnSpc>
            </a:pPr>
            <a:r>
              <a:rPr lang="en-US" sz="5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Redux-toolkit</a:t>
            </a:r>
          </a:p>
          <a:p>
            <a:pPr marL="762000" lvl="1" algn="ctr">
              <a:lnSpc>
                <a:spcPts val="6480"/>
              </a:lnSpc>
            </a:pPr>
            <a:endParaRPr lang="en-US" sz="5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B702221-D8CC-07B9-A4A1-15CD13731247}"/>
              </a:ext>
            </a:extLst>
          </p:cNvPr>
          <p:cNvSpPr/>
          <p:nvPr/>
        </p:nvSpPr>
        <p:spPr>
          <a:xfrm>
            <a:off x="1219200" y="5383298"/>
            <a:ext cx="4996961" cy="4953000"/>
          </a:xfrm>
          <a:custGeom>
            <a:avLst/>
            <a:gdLst/>
            <a:ahLst/>
            <a:cxnLst/>
            <a:rect l="l" t="t" r="r" b="b"/>
            <a:pathLst>
              <a:path w="3443650" h="3413354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0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650347" y="5968242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5200" t="-74406" r="-99400" b="-591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2801600" y="-34290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5"/>
            <a:stretch>
              <a:fillRect r="-142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7EBA372F-0060-4BD4-8921-AE1B08FB36F7}"/>
              </a:ext>
            </a:extLst>
          </p:cNvPr>
          <p:cNvSpPr/>
          <p:nvPr/>
        </p:nvSpPr>
        <p:spPr>
          <a:xfrm rot="10800000">
            <a:off x="609600" y="346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614" b="-76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F2CBB-B15F-C7A0-500A-8FCFC7BE5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8314" y="1810141"/>
            <a:ext cx="13431371" cy="66667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0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478000" y="6352754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5200" t="-74406" r="-99400" b="-591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5"/>
            <a:stretch>
              <a:fillRect r="-142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7EBA372F-0060-4BD4-8921-AE1B08FB36F7}"/>
              </a:ext>
            </a:extLst>
          </p:cNvPr>
          <p:cNvSpPr/>
          <p:nvPr/>
        </p:nvSpPr>
        <p:spPr>
          <a:xfrm rot="10800000">
            <a:off x="609600" y="346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614" b="-76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FCF77C-3F0C-D27E-87F0-D6D948647A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834" t="23166" r="35942" b="12264"/>
          <a:stretch/>
        </p:blipFill>
        <p:spPr>
          <a:xfrm>
            <a:off x="3111423" y="2233429"/>
            <a:ext cx="5161660" cy="586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5EC431-4C1D-133F-3A85-0CD34E8C102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083" t="17715" r="37083" b="8910"/>
          <a:stretch/>
        </p:blipFill>
        <p:spPr>
          <a:xfrm>
            <a:off x="10134600" y="1833379"/>
            <a:ext cx="47244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45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0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734748" y="5905500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5200" t="-74406" r="-99400" b="-591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3387291" y="-592813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5"/>
            <a:stretch>
              <a:fillRect r="-142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7EBA372F-0060-4BD4-8921-AE1B08FB36F7}"/>
              </a:ext>
            </a:extLst>
          </p:cNvPr>
          <p:cNvSpPr/>
          <p:nvPr/>
        </p:nvSpPr>
        <p:spPr>
          <a:xfrm rot="10800000">
            <a:off x="609600" y="346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614" b="-76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4CFB7C-39BB-C4C7-15C0-87BE631E4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7433" y="1688305"/>
            <a:ext cx="13893134" cy="691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12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336</Words>
  <Application>Microsoft Office PowerPoint</Application>
  <PresentationFormat>Custom</PresentationFormat>
  <Paragraphs>52</Paragraphs>
  <Slides>17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Темплейт за презентация</dc:title>
  <dc:creator>Admin</dc:creator>
  <cp:lastModifiedBy>Krum Sultov</cp:lastModifiedBy>
  <cp:revision>12</cp:revision>
  <dcterms:created xsi:type="dcterms:W3CDTF">2006-08-16T00:00:00Z</dcterms:created>
  <dcterms:modified xsi:type="dcterms:W3CDTF">2024-03-16T04:41:29Z</dcterms:modified>
  <dc:identifier>DAF_NFRPGhY</dc:identifier>
</cp:coreProperties>
</file>